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2" r:id="rId5"/>
    <p:sldId id="272" r:id="rId6"/>
    <p:sldId id="261" r:id="rId7"/>
    <p:sldId id="260" r:id="rId8"/>
    <p:sldId id="259" r:id="rId9"/>
    <p:sldId id="269" r:id="rId10"/>
    <p:sldId id="263" r:id="rId11"/>
    <p:sldId id="273"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BCEC3-7837-48D4-B2AA-AB3FA085E0A6}" v="321" dt="2023-09-14T17:27:06.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132"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33E60-F84D-460F-9121-C55B46102FB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8C42346-D714-4C95-84BC-7B5765AA9068}">
      <dgm:prSet/>
      <dgm:spPr/>
      <dgm:t>
        <a:bodyPr/>
        <a:lstStyle/>
        <a:p>
          <a:pPr>
            <a:lnSpc>
              <a:spcPct val="100000"/>
            </a:lnSpc>
          </a:pPr>
          <a:r>
            <a:rPr lang="en-US"/>
            <a:t>Both Fudgemart and Fudgeflix had relational databases before the merger and both companies made a large investment in data and data analysis. </a:t>
          </a:r>
        </a:p>
      </dgm:t>
    </dgm:pt>
    <dgm:pt modelId="{0A1A57F8-95D3-4BD1-B683-30D99F366B74}" type="parTrans" cxnId="{6FD7B5CF-19AB-457E-9EB7-0E55BF7C5913}">
      <dgm:prSet/>
      <dgm:spPr/>
      <dgm:t>
        <a:bodyPr/>
        <a:lstStyle/>
        <a:p>
          <a:endParaRPr lang="en-US"/>
        </a:p>
      </dgm:t>
    </dgm:pt>
    <dgm:pt modelId="{08FCAA38-4472-4257-81F6-003ED5BE8D30}" type="sibTrans" cxnId="{6FD7B5CF-19AB-457E-9EB7-0E55BF7C5913}">
      <dgm:prSet/>
      <dgm:spPr/>
      <dgm:t>
        <a:bodyPr/>
        <a:lstStyle/>
        <a:p>
          <a:endParaRPr lang="en-US"/>
        </a:p>
      </dgm:t>
    </dgm:pt>
    <dgm:pt modelId="{F967C821-A7A2-4317-AC95-AE6E92859BB6}">
      <dgm:prSet/>
      <dgm:spPr/>
      <dgm:t>
        <a:bodyPr/>
        <a:lstStyle/>
        <a:p>
          <a:pPr>
            <a:lnSpc>
              <a:spcPct val="100000"/>
            </a:lnSpc>
          </a:pPr>
          <a:r>
            <a:rPr lang="en-US"/>
            <a:t>With the new merger management decided that a merged data warehouse was needed to allow data analysis from both companies as well as historical data from prior to the merger. </a:t>
          </a:r>
        </a:p>
      </dgm:t>
    </dgm:pt>
    <dgm:pt modelId="{2E265832-4D87-43F3-A2F9-B37672D398B3}" type="parTrans" cxnId="{4114E2C8-655A-43AB-93A6-64DB84F7E71D}">
      <dgm:prSet/>
      <dgm:spPr/>
      <dgm:t>
        <a:bodyPr/>
        <a:lstStyle/>
        <a:p>
          <a:endParaRPr lang="en-US"/>
        </a:p>
      </dgm:t>
    </dgm:pt>
    <dgm:pt modelId="{24C47AEE-CFC6-421A-B0FA-293D06B77E46}" type="sibTrans" cxnId="{4114E2C8-655A-43AB-93A6-64DB84F7E71D}">
      <dgm:prSet/>
      <dgm:spPr/>
      <dgm:t>
        <a:bodyPr/>
        <a:lstStyle/>
        <a:p>
          <a:endParaRPr lang="en-US"/>
        </a:p>
      </dgm:t>
    </dgm:pt>
    <dgm:pt modelId="{525BF428-E61E-47E6-9442-78CDC9E943DE}">
      <dgm:prSet/>
      <dgm:spPr/>
      <dgm:t>
        <a:bodyPr/>
        <a:lstStyle/>
        <a:p>
          <a:pPr>
            <a:lnSpc>
              <a:spcPct val="100000"/>
            </a:lnSpc>
          </a:pPr>
          <a:r>
            <a:rPr lang="en-US"/>
            <a:t>Management wants the ability to do analysis of Fudgeworld sales while also being able to drill down into the specifics of which business line is contributing to those sales (i.e. fudgemart or fudgeflix)</a:t>
          </a:r>
        </a:p>
      </dgm:t>
    </dgm:pt>
    <dgm:pt modelId="{7D64A9B9-66B4-43D3-BAF5-5BCE44807236}" type="parTrans" cxnId="{311059B1-88B4-4D68-9B88-F9C17D0B9F55}">
      <dgm:prSet/>
      <dgm:spPr/>
      <dgm:t>
        <a:bodyPr/>
        <a:lstStyle/>
        <a:p>
          <a:endParaRPr lang="en-US"/>
        </a:p>
      </dgm:t>
    </dgm:pt>
    <dgm:pt modelId="{5D58780E-7C1E-4923-9738-A3F538028251}" type="sibTrans" cxnId="{311059B1-88B4-4D68-9B88-F9C17D0B9F55}">
      <dgm:prSet/>
      <dgm:spPr/>
      <dgm:t>
        <a:bodyPr/>
        <a:lstStyle/>
        <a:p>
          <a:endParaRPr lang="en-US"/>
        </a:p>
      </dgm:t>
    </dgm:pt>
    <dgm:pt modelId="{CE6AC694-E5B3-412C-BFBA-1D2C8CA560C7}" type="pres">
      <dgm:prSet presAssocID="{4A733E60-F84D-460F-9121-C55B46102FB4}" presName="root" presStyleCnt="0">
        <dgm:presLayoutVars>
          <dgm:dir/>
          <dgm:resizeHandles val="exact"/>
        </dgm:presLayoutVars>
      </dgm:prSet>
      <dgm:spPr/>
    </dgm:pt>
    <dgm:pt modelId="{3178DB3B-753A-4493-BC53-386BD9588F17}" type="pres">
      <dgm:prSet presAssocID="{58C42346-D714-4C95-84BC-7B5765AA9068}" presName="compNode" presStyleCnt="0"/>
      <dgm:spPr/>
    </dgm:pt>
    <dgm:pt modelId="{9A018920-0F9A-4F0D-A6F6-BC78E00B5464}" type="pres">
      <dgm:prSet presAssocID="{58C42346-D714-4C95-84BC-7B5765AA90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CCC860A-926F-459C-916B-D9C4536B8AE3}" type="pres">
      <dgm:prSet presAssocID="{58C42346-D714-4C95-84BC-7B5765AA9068}" presName="spaceRect" presStyleCnt="0"/>
      <dgm:spPr/>
    </dgm:pt>
    <dgm:pt modelId="{D248B822-C270-404F-921C-03743B38CEF6}" type="pres">
      <dgm:prSet presAssocID="{58C42346-D714-4C95-84BC-7B5765AA9068}" presName="textRect" presStyleLbl="revTx" presStyleIdx="0" presStyleCnt="3">
        <dgm:presLayoutVars>
          <dgm:chMax val="1"/>
          <dgm:chPref val="1"/>
        </dgm:presLayoutVars>
      </dgm:prSet>
      <dgm:spPr/>
    </dgm:pt>
    <dgm:pt modelId="{3C0814F8-4AD0-4680-B240-AAC7B02CDE8B}" type="pres">
      <dgm:prSet presAssocID="{08FCAA38-4472-4257-81F6-003ED5BE8D30}" presName="sibTrans" presStyleCnt="0"/>
      <dgm:spPr/>
    </dgm:pt>
    <dgm:pt modelId="{594CB7DB-394B-4A4B-A7FE-8B7B67D9A479}" type="pres">
      <dgm:prSet presAssocID="{F967C821-A7A2-4317-AC95-AE6E92859BB6}" presName="compNode" presStyleCnt="0"/>
      <dgm:spPr/>
    </dgm:pt>
    <dgm:pt modelId="{BAA4CC1B-29DC-437B-B482-6C75E63EC2FD}" type="pres">
      <dgm:prSet presAssocID="{F967C821-A7A2-4317-AC95-AE6E92859B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BB37614B-B29F-43AB-80A2-343260987CF1}" type="pres">
      <dgm:prSet presAssocID="{F967C821-A7A2-4317-AC95-AE6E92859BB6}" presName="spaceRect" presStyleCnt="0"/>
      <dgm:spPr/>
    </dgm:pt>
    <dgm:pt modelId="{1DB4766C-5B8A-496D-8FEA-E3AF3333CF20}" type="pres">
      <dgm:prSet presAssocID="{F967C821-A7A2-4317-AC95-AE6E92859BB6}" presName="textRect" presStyleLbl="revTx" presStyleIdx="1" presStyleCnt="3">
        <dgm:presLayoutVars>
          <dgm:chMax val="1"/>
          <dgm:chPref val="1"/>
        </dgm:presLayoutVars>
      </dgm:prSet>
      <dgm:spPr/>
    </dgm:pt>
    <dgm:pt modelId="{B789CFEA-0533-499A-A43A-A9FE928B54EB}" type="pres">
      <dgm:prSet presAssocID="{24C47AEE-CFC6-421A-B0FA-293D06B77E46}" presName="sibTrans" presStyleCnt="0"/>
      <dgm:spPr/>
    </dgm:pt>
    <dgm:pt modelId="{3C60BF74-B29C-48ED-ABFF-CE6AD8ABB0F8}" type="pres">
      <dgm:prSet presAssocID="{525BF428-E61E-47E6-9442-78CDC9E943DE}" presName="compNode" presStyleCnt="0"/>
      <dgm:spPr/>
    </dgm:pt>
    <dgm:pt modelId="{04EFF778-505C-47DC-B701-805B6ED57F38}" type="pres">
      <dgm:prSet presAssocID="{525BF428-E61E-47E6-9442-78CDC9E943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512C20C0-2863-4A95-A64E-FE8D1ECD8042}" type="pres">
      <dgm:prSet presAssocID="{525BF428-E61E-47E6-9442-78CDC9E943DE}" presName="spaceRect" presStyleCnt="0"/>
      <dgm:spPr/>
    </dgm:pt>
    <dgm:pt modelId="{DC8C96B8-A526-4CC2-A45B-67FC7330B59A}" type="pres">
      <dgm:prSet presAssocID="{525BF428-E61E-47E6-9442-78CDC9E943DE}" presName="textRect" presStyleLbl="revTx" presStyleIdx="2" presStyleCnt="3">
        <dgm:presLayoutVars>
          <dgm:chMax val="1"/>
          <dgm:chPref val="1"/>
        </dgm:presLayoutVars>
      </dgm:prSet>
      <dgm:spPr/>
    </dgm:pt>
  </dgm:ptLst>
  <dgm:cxnLst>
    <dgm:cxn modelId="{ADB15B1F-ABCE-4499-A7AB-AFBEA24501D6}" type="presOf" srcId="{58C42346-D714-4C95-84BC-7B5765AA9068}" destId="{D248B822-C270-404F-921C-03743B38CEF6}" srcOrd="0" destOrd="0" presId="urn:microsoft.com/office/officeart/2018/2/layout/IconLabelList"/>
    <dgm:cxn modelId="{311059B1-88B4-4D68-9B88-F9C17D0B9F55}" srcId="{4A733E60-F84D-460F-9121-C55B46102FB4}" destId="{525BF428-E61E-47E6-9442-78CDC9E943DE}" srcOrd="2" destOrd="0" parTransId="{7D64A9B9-66B4-43D3-BAF5-5BCE44807236}" sibTransId="{5D58780E-7C1E-4923-9738-A3F538028251}"/>
    <dgm:cxn modelId="{8EAFD5BE-6430-4EAB-BCF8-9D76D54BBB32}" type="presOf" srcId="{4A733E60-F84D-460F-9121-C55B46102FB4}" destId="{CE6AC694-E5B3-412C-BFBA-1D2C8CA560C7}" srcOrd="0" destOrd="0" presId="urn:microsoft.com/office/officeart/2018/2/layout/IconLabelList"/>
    <dgm:cxn modelId="{4114E2C8-655A-43AB-93A6-64DB84F7E71D}" srcId="{4A733E60-F84D-460F-9121-C55B46102FB4}" destId="{F967C821-A7A2-4317-AC95-AE6E92859BB6}" srcOrd="1" destOrd="0" parTransId="{2E265832-4D87-43F3-A2F9-B37672D398B3}" sibTransId="{24C47AEE-CFC6-421A-B0FA-293D06B77E46}"/>
    <dgm:cxn modelId="{6FD7B5CF-19AB-457E-9EB7-0E55BF7C5913}" srcId="{4A733E60-F84D-460F-9121-C55B46102FB4}" destId="{58C42346-D714-4C95-84BC-7B5765AA9068}" srcOrd="0" destOrd="0" parTransId="{0A1A57F8-95D3-4BD1-B683-30D99F366B74}" sibTransId="{08FCAA38-4472-4257-81F6-003ED5BE8D30}"/>
    <dgm:cxn modelId="{0D5899D8-0D30-4980-91DE-FA23AA30BF2A}" type="presOf" srcId="{525BF428-E61E-47E6-9442-78CDC9E943DE}" destId="{DC8C96B8-A526-4CC2-A45B-67FC7330B59A}" srcOrd="0" destOrd="0" presId="urn:microsoft.com/office/officeart/2018/2/layout/IconLabelList"/>
    <dgm:cxn modelId="{F38630E5-1C03-4A4C-92FB-228DC4F7409C}" type="presOf" srcId="{F967C821-A7A2-4317-AC95-AE6E92859BB6}" destId="{1DB4766C-5B8A-496D-8FEA-E3AF3333CF20}" srcOrd="0" destOrd="0" presId="urn:microsoft.com/office/officeart/2018/2/layout/IconLabelList"/>
    <dgm:cxn modelId="{A8740659-ADF1-4C22-930F-601D7FC2F6B9}" type="presParOf" srcId="{CE6AC694-E5B3-412C-BFBA-1D2C8CA560C7}" destId="{3178DB3B-753A-4493-BC53-386BD9588F17}" srcOrd="0" destOrd="0" presId="urn:microsoft.com/office/officeart/2018/2/layout/IconLabelList"/>
    <dgm:cxn modelId="{3752522B-2FD5-4A16-85F4-8920FAE39C42}" type="presParOf" srcId="{3178DB3B-753A-4493-BC53-386BD9588F17}" destId="{9A018920-0F9A-4F0D-A6F6-BC78E00B5464}" srcOrd="0" destOrd="0" presId="urn:microsoft.com/office/officeart/2018/2/layout/IconLabelList"/>
    <dgm:cxn modelId="{49ECEC8F-4846-4A78-ACDB-2655FAB7B9CC}" type="presParOf" srcId="{3178DB3B-753A-4493-BC53-386BD9588F17}" destId="{DCCC860A-926F-459C-916B-D9C4536B8AE3}" srcOrd="1" destOrd="0" presId="urn:microsoft.com/office/officeart/2018/2/layout/IconLabelList"/>
    <dgm:cxn modelId="{661588F3-84EF-4667-9AA0-FF28070859E3}" type="presParOf" srcId="{3178DB3B-753A-4493-BC53-386BD9588F17}" destId="{D248B822-C270-404F-921C-03743B38CEF6}" srcOrd="2" destOrd="0" presId="urn:microsoft.com/office/officeart/2018/2/layout/IconLabelList"/>
    <dgm:cxn modelId="{013044D0-32EF-43B5-B1CC-51A8E02F11F0}" type="presParOf" srcId="{CE6AC694-E5B3-412C-BFBA-1D2C8CA560C7}" destId="{3C0814F8-4AD0-4680-B240-AAC7B02CDE8B}" srcOrd="1" destOrd="0" presId="urn:microsoft.com/office/officeart/2018/2/layout/IconLabelList"/>
    <dgm:cxn modelId="{6DFC45FA-BA00-47D9-B65D-7803E41918E9}" type="presParOf" srcId="{CE6AC694-E5B3-412C-BFBA-1D2C8CA560C7}" destId="{594CB7DB-394B-4A4B-A7FE-8B7B67D9A479}" srcOrd="2" destOrd="0" presId="urn:microsoft.com/office/officeart/2018/2/layout/IconLabelList"/>
    <dgm:cxn modelId="{B01063EA-B5B3-445A-9527-E8F88E9D1301}" type="presParOf" srcId="{594CB7DB-394B-4A4B-A7FE-8B7B67D9A479}" destId="{BAA4CC1B-29DC-437B-B482-6C75E63EC2FD}" srcOrd="0" destOrd="0" presId="urn:microsoft.com/office/officeart/2018/2/layout/IconLabelList"/>
    <dgm:cxn modelId="{BFB94383-3E4A-42E2-9B76-0CB6A968C267}" type="presParOf" srcId="{594CB7DB-394B-4A4B-A7FE-8B7B67D9A479}" destId="{BB37614B-B29F-43AB-80A2-343260987CF1}" srcOrd="1" destOrd="0" presId="urn:microsoft.com/office/officeart/2018/2/layout/IconLabelList"/>
    <dgm:cxn modelId="{AAE0DC18-4325-43CE-8C34-F3D3A123E557}" type="presParOf" srcId="{594CB7DB-394B-4A4B-A7FE-8B7B67D9A479}" destId="{1DB4766C-5B8A-496D-8FEA-E3AF3333CF20}" srcOrd="2" destOrd="0" presId="urn:microsoft.com/office/officeart/2018/2/layout/IconLabelList"/>
    <dgm:cxn modelId="{1CB131C3-637B-42EE-A8DA-7861ADF61C5E}" type="presParOf" srcId="{CE6AC694-E5B3-412C-BFBA-1D2C8CA560C7}" destId="{B789CFEA-0533-499A-A43A-A9FE928B54EB}" srcOrd="3" destOrd="0" presId="urn:microsoft.com/office/officeart/2018/2/layout/IconLabelList"/>
    <dgm:cxn modelId="{7499D451-CE17-4070-946F-BE6122A233B9}" type="presParOf" srcId="{CE6AC694-E5B3-412C-BFBA-1D2C8CA560C7}" destId="{3C60BF74-B29C-48ED-ABFF-CE6AD8ABB0F8}" srcOrd="4" destOrd="0" presId="urn:microsoft.com/office/officeart/2018/2/layout/IconLabelList"/>
    <dgm:cxn modelId="{78669674-EB10-46AF-A0B4-ED1C267C0077}" type="presParOf" srcId="{3C60BF74-B29C-48ED-ABFF-CE6AD8ABB0F8}" destId="{04EFF778-505C-47DC-B701-805B6ED57F38}" srcOrd="0" destOrd="0" presId="urn:microsoft.com/office/officeart/2018/2/layout/IconLabelList"/>
    <dgm:cxn modelId="{80E65C2E-9133-41C0-88BC-A5FD16643375}" type="presParOf" srcId="{3C60BF74-B29C-48ED-ABFF-CE6AD8ABB0F8}" destId="{512C20C0-2863-4A95-A64E-FE8D1ECD8042}" srcOrd="1" destOrd="0" presId="urn:microsoft.com/office/officeart/2018/2/layout/IconLabelList"/>
    <dgm:cxn modelId="{AFDBAB62-0067-425B-B5C7-FB9368AE73B9}" type="presParOf" srcId="{3C60BF74-B29C-48ED-ABFF-CE6AD8ABB0F8}" destId="{DC8C96B8-A526-4CC2-A45B-67FC7330B5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18920-0F9A-4F0D-A6F6-BC78E00B5464}">
      <dsp:nvSpPr>
        <dsp:cNvPr id="0" name=""/>
        <dsp:cNvSpPr/>
      </dsp:nvSpPr>
      <dsp:spPr>
        <a:xfrm>
          <a:off x="705800" y="75242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8B822-C270-404F-921C-03743B38CEF6}">
      <dsp:nvSpPr>
        <dsp:cNvPr id="0" name=""/>
        <dsp:cNvSpPr/>
      </dsp:nvSpPr>
      <dsp:spPr>
        <a:xfrm>
          <a:off x="210799" y="1901041"/>
          <a:ext cx="1800000" cy="110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Both Fudgemart and Fudgeflix had relational databases before the merger and both companies made a large investment in data and data analysis. </a:t>
          </a:r>
        </a:p>
      </dsp:txBody>
      <dsp:txXfrm>
        <a:off x="210799" y="1901041"/>
        <a:ext cx="1800000" cy="1107421"/>
      </dsp:txXfrm>
    </dsp:sp>
    <dsp:sp modelId="{BAA4CC1B-29DC-437B-B482-6C75E63EC2FD}">
      <dsp:nvSpPr>
        <dsp:cNvPr id="0" name=""/>
        <dsp:cNvSpPr/>
      </dsp:nvSpPr>
      <dsp:spPr>
        <a:xfrm>
          <a:off x="2820800" y="75242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B4766C-5B8A-496D-8FEA-E3AF3333CF20}">
      <dsp:nvSpPr>
        <dsp:cNvPr id="0" name=""/>
        <dsp:cNvSpPr/>
      </dsp:nvSpPr>
      <dsp:spPr>
        <a:xfrm>
          <a:off x="2325800" y="1901041"/>
          <a:ext cx="1800000" cy="110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With the new merger management decided that a merged data warehouse was needed to allow data analysis from both companies as well as historical data from prior to the merger. </a:t>
          </a:r>
        </a:p>
      </dsp:txBody>
      <dsp:txXfrm>
        <a:off x="2325800" y="1901041"/>
        <a:ext cx="1800000" cy="1107421"/>
      </dsp:txXfrm>
    </dsp:sp>
    <dsp:sp modelId="{04EFF778-505C-47DC-B701-805B6ED57F38}">
      <dsp:nvSpPr>
        <dsp:cNvPr id="0" name=""/>
        <dsp:cNvSpPr/>
      </dsp:nvSpPr>
      <dsp:spPr>
        <a:xfrm>
          <a:off x="4935800" y="75242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8C96B8-A526-4CC2-A45B-67FC7330B59A}">
      <dsp:nvSpPr>
        <dsp:cNvPr id="0" name=""/>
        <dsp:cNvSpPr/>
      </dsp:nvSpPr>
      <dsp:spPr>
        <a:xfrm>
          <a:off x="4440800" y="1901041"/>
          <a:ext cx="1800000" cy="110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Management wants the ability to do analysis of Fudgeworld sales while also being able to drill down into the specifics of which business line is contributing to those sales (i.e. fudgemart or fudgeflix)</a:t>
          </a:r>
        </a:p>
      </dsp:txBody>
      <dsp:txXfrm>
        <a:off x="4440800" y="1901041"/>
        <a:ext cx="1800000" cy="110742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841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459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09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815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4334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938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0906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49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71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40072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883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571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C139CB-59BE-9CFA-34AD-DE62969B0A75}"/>
              </a:ext>
            </a:extLst>
          </p:cNvPr>
          <p:cNvPicPr>
            <a:picLocks noChangeAspect="1"/>
          </p:cNvPicPr>
          <p:nvPr/>
        </p:nvPicPr>
        <p:blipFill rotWithShape="1">
          <a:blip r:embed="rId2"/>
          <a:srcRect l="2292" r="8820"/>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428D7-D869-E71C-BA30-DE9C316458D7}"/>
              </a:ext>
            </a:extLst>
          </p:cNvPr>
          <p:cNvSpPr>
            <a:spLocks noGrp="1"/>
          </p:cNvSpPr>
          <p:nvPr>
            <p:ph type="ctrTitle"/>
          </p:nvPr>
        </p:nvSpPr>
        <p:spPr>
          <a:xfrm>
            <a:off x="735791" y="3331444"/>
            <a:ext cx="6470692" cy="1229306"/>
          </a:xfrm>
        </p:spPr>
        <p:txBody>
          <a:bodyPr>
            <a:normAutofit/>
          </a:bodyPr>
          <a:lstStyle/>
          <a:p>
            <a:r>
              <a:rPr lang="en-US" sz="5400" dirty="0" err="1">
                <a:solidFill>
                  <a:schemeClr val="tx1"/>
                </a:solidFill>
              </a:rPr>
              <a:t>FudgeWorld</a:t>
            </a:r>
            <a:endParaRPr lang="en-US" sz="5400" dirty="0">
              <a:solidFill>
                <a:schemeClr val="tx1"/>
              </a:solidFill>
            </a:endParaRPr>
          </a:p>
        </p:txBody>
      </p:sp>
      <p:sp>
        <p:nvSpPr>
          <p:cNvPr id="3" name="Subtitle 2">
            <a:extLst>
              <a:ext uri="{FF2B5EF4-FFF2-40B4-BE49-F238E27FC236}">
                <a16:creationId xmlns:a16="http://schemas.microsoft.com/office/drawing/2014/main" id="{B82CC657-F4D3-E460-41AB-DFE378B5C688}"/>
              </a:ext>
            </a:extLst>
          </p:cNvPr>
          <p:cNvSpPr>
            <a:spLocks noGrp="1"/>
          </p:cNvSpPr>
          <p:nvPr>
            <p:ph type="subTitle" idx="1"/>
          </p:nvPr>
        </p:nvSpPr>
        <p:spPr>
          <a:xfrm>
            <a:off x="735791" y="4735799"/>
            <a:ext cx="6470693" cy="605256"/>
          </a:xfrm>
        </p:spPr>
        <p:txBody>
          <a:bodyPr>
            <a:normAutofit fontScale="85000" lnSpcReduction="10000"/>
          </a:bodyPr>
          <a:lstStyle/>
          <a:p>
            <a:r>
              <a:rPr lang="en-US" dirty="0"/>
              <a:t>IST722 | Jake Conard &amp; </a:t>
            </a:r>
            <a:r>
              <a:rPr lang="en-US" dirty="0" err="1"/>
              <a:t>Meichan</a:t>
            </a:r>
            <a:r>
              <a:rPr lang="en-US" dirty="0"/>
              <a:t> Huang</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85575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B100-BB02-A0D5-F63F-05DA8AB23697}"/>
              </a:ext>
            </a:extLst>
          </p:cNvPr>
          <p:cNvSpPr>
            <a:spLocks noGrp="1"/>
          </p:cNvSpPr>
          <p:nvPr>
            <p:ph type="title" idx="4294967295"/>
          </p:nvPr>
        </p:nvSpPr>
        <p:spPr>
          <a:xfrm>
            <a:off x="0" y="5253038"/>
            <a:ext cx="10058400" cy="1028700"/>
          </a:xfrm>
        </p:spPr>
        <p:txBody>
          <a:bodyPr>
            <a:normAutofit/>
          </a:bodyPr>
          <a:lstStyle/>
          <a:p>
            <a:pPr algn="ctr"/>
            <a:r>
              <a:rPr lang="en-US">
                <a:solidFill>
                  <a:schemeClr val="bg1"/>
                </a:solidFill>
              </a:rPr>
              <a:t>FudgeWorld – Sales by Year	</a:t>
            </a:r>
          </a:p>
        </p:txBody>
      </p:sp>
      <p:pic>
        <p:nvPicPr>
          <p:cNvPr id="4" name="Picture 3" descr="A screenshot of a computer&#10;&#10;Description automatically generated">
            <a:extLst>
              <a:ext uri="{FF2B5EF4-FFF2-40B4-BE49-F238E27FC236}">
                <a16:creationId xmlns:a16="http://schemas.microsoft.com/office/drawing/2014/main" id="{5CD1C11F-B990-B4E9-9A52-F28711BB6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 y="0"/>
            <a:ext cx="12183241" cy="6858000"/>
          </a:xfrm>
          <a:prstGeom prst="rect">
            <a:avLst/>
          </a:prstGeom>
        </p:spPr>
      </p:pic>
    </p:spTree>
    <p:extLst>
      <p:ext uri="{BB962C8B-B14F-4D97-AF65-F5344CB8AC3E}">
        <p14:creationId xmlns:p14="http://schemas.microsoft.com/office/powerpoint/2010/main" val="3613801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F92CDDAD-83A8-3114-34CD-152D2A0D3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91" y="0"/>
            <a:ext cx="12115217" cy="6858000"/>
          </a:xfrm>
          <a:prstGeom prst="rect">
            <a:avLst/>
          </a:prstGeom>
        </p:spPr>
      </p:pic>
    </p:spTree>
    <p:extLst>
      <p:ext uri="{BB962C8B-B14F-4D97-AF65-F5344CB8AC3E}">
        <p14:creationId xmlns:p14="http://schemas.microsoft.com/office/powerpoint/2010/main" val="99591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25AB-1EBE-FE03-F9A5-58E9B09336CA}"/>
              </a:ext>
            </a:extLst>
          </p:cNvPr>
          <p:cNvSpPr>
            <a:spLocks noGrp="1"/>
          </p:cNvSpPr>
          <p:nvPr>
            <p:ph type="title"/>
          </p:nvPr>
        </p:nvSpPr>
        <p:spPr/>
        <p:txBody>
          <a:bodyPr/>
          <a:lstStyle/>
          <a:p>
            <a:r>
              <a:rPr lang="en-US" dirty="0"/>
              <a:t>Issues / Improvements</a:t>
            </a:r>
          </a:p>
        </p:txBody>
      </p:sp>
      <p:sp>
        <p:nvSpPr>
          <p:cNvPr id="3" name="Content Placeholder 2">
            <a:extLst>
              <a:ext uri="{FF2B5EF4-FFF2-40B4-BE49-F238E27FC236}">
                <a16:creationId xmlns:a16="http://schemas.microsoft.com/office/drawing/2014/main" id="{E7404BFC-DF75-D670-5669-D354482AD313}"/>
              </a:ext>
            </a:extLst>
          </p:cNvPr>
          <p:cNvSpPr>
            <a:spLocks noGrp="1"/>
          </p:cNvSpPr>
          <p:nvPr>
            <p:ph idx="1"/>
          </p:nvPr>
        </p:nvSpPr>
        <p:spPr/>
        <p:txBody>
          <a:bodyPr/>
          <a:lstStyle/>
          <a:p>
            <a:r>
              <a:rPr lang="en-US" dirty="0"/>
              <a:t>Design for </a:t>
            </a:r>
            <a:r>
              <a:rPr lang="en-US" dirty="0" err="1"/>
              <a:t>Fudgeflix</a:t>
            </a:r>
            <a:r>
              <a:rPr lang="en-US" dirty="0"/>
              <a:t> input was not perfect. If we had more time would like to fix this to allow for more insight into </a:t>
            </a:r>
            <a:r>
              <a:rPr lang="en-US" dirty="0" err="1"/>
              <a:t>FudgeFlix</a:t>
            </a:r>
            <a:r>
              <a:rPr lang="en-US" dirty="0"/>
              <a:t> sales.</a:t>
            </a:r>
          </a:p>
          <a:p>
            <a:r>
              <a:rPr lang="en-US" dirty="0"/>
              <a:t>Ran into some issues with the upper and lower casing of City Names in </a:t>
            </a:r>
            <a:r>
              <a:rPr lang="en-US" dirty="0" err="1"/>
              <a:t>FudgeMart</a:t>
            </a:r>
            <a:r>
              <a:rPr lang="en-US" dirty="0"/>
              <a:t> and </a:t>
            </a:r>
            <a:r>
              <a:rPr lang="en-US" dirty="0" err="1"/>
              <a:t>FudgeFlix</a:t>
            </a:r>
            <a:r>
              <a:rPr lang="en-US" dirty="0"/>
              <a:t> data. </a:t>
            </a:r>
          </a:p>
          <a:p>
            <a:r>
              <a:rPr lang="en-US" dirty="0"/>
              <a:t>ETL process was very challenging and took a majority of the time. </a:t>
            </a:r>
          </a:p>
        </p:txBody>
      </p:sp>
    </p:spTree>
    <p:extLst>
      <p:ext uri="{BB962C8B-B14F-4D97-AF65-F5344CB8AC3E}">
        <p14:creationId xmlns:p14="http://schemas.microsoft.com/office/powerpoint/2010/main" val="339545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D53C-03E1-4507-9651-1D2B4F8D0217}"/>
              </a:ext>
            </a:extLst>
          </p:cNvPr>
          <p:cNvSpPr>
            <a:spLocks noGrp="1"/>
          </p:cNvSpPr>
          <p:nvPr>
            <p:ph type="title"/>
          </p:nvPr>
        </p:nvSpPr>
        <p:spPr/>
        <p:txBody>
          <a:bodyPr/>
          <a:lstStyle/>
          <a:p>
            <a:r>
              <a:rPr lang="en-US" dirty="0"/>
              <a:t>Questions?</a:t>
            </a:r>
          </a:p>
        </p:txBody>
      </p:sp>
      <p:pic>
        <p:nvPicPr>
          <p:cNvPr id="5" name="Content Placeholder 4" descr="Different colored question marks">
            <a:extLst>
              <a:ext uri="{FF2B5EF4-FFF2-40B4-BE49-F238E27FC236}">
                <a16:creationId xmlns:a16="http://schemas.microsoft.com/office/drawing/2014/main" id="{8392C37F-8547-DC76-1BDA-B2D5D9FB81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364" y="2108200"/>
            <a:ext cx="6685598" cy="3760788"/>
          </a:xfrm>
        </p:spPr>
      </p:pic>
    </p:spTree>
    <p:extLst>
      <p:ext uri="{BB962C8B-B14F-4D97-AF65-F5344CB8AC3E}">
        <p14:creationId xmlns:p14="http://schemas.microsoft.com/office/powerpoint/2010/main" val="145455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CD5055-B8F8-B07C-7CB0-5D4B8BA5422C}"/>
              </a:ext>
            </a:extLst>
          </p:cNvPr>
          <p:cNvSpPr>
            <a:spLocks noGrp="1"/>
          </p:cNvSpPr>
          <p:nvPr>
            <p:ph type="title"/>
          </p:nvPr>
        </p:nvSpPr>
        <p:spPr>
          <a:xfrm>
            <a:off x="1097280" y="516835"/>
            <a:ext cx="5977937" cy="1666501"/>
          </a:xfrm>
        </p:spPr>
        <p:txBody>
          <a:bodyPr>
            <a:normAutofit/>
          </a:bodyPr>
          <a:lstStyle/>
          <a:p>
            <a:r>
              <a:rPr lang="en-US" sz="4000">
                <a:solidFill>
                  <a:schemeClr val="tx1"/>
                </a:solidFill>
              </a:rPr>
              <a:t>Fudgeworld - Background</a:t>
            </a:r>
          </a:p>
        </p:txBody>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EB8C92-F6A9-96C4-8E70-3DC21CBD8712}"/>
              </a:ext>
            </a:extLst>
          </p:cNvPr>
          <p:cNvSpPr>
            <a:spLocks noGrp="1"/>
          </p:cNvSpPr>
          <p:nvPr>
            <p:ph idx="1"/>
          </p:nvPr>
        </p:nvSpPr>
        <p:spPr>
          <a:xfrm>
            <a:off x="1097279" y="2546224"/>
            <a:ext cx="5977938" cy="3342747"/>
          </a:xfrm>
        </p:spPr>
        <p:txBody>
          <a:bodyPr>
            <a:normAutofit/>
          </a:bodyPr>
          <a:lstStyle/>
          <a:p>
            <a:pPr>
              <a:buFont typeface="Arial" panose="020B0604020202020204" pitchFamily="34" charset="0"/>
              <a:buChar char="•"/>
            </a:pPr>
            <a:r>
              <a:rPr lang="en-US" sz="1800">
                <a:solidFill>
                  <a:schemeClr val="tx1"/>
                </a:solidFill>
              </a:rPr>
              <a:t> In 2023 Fudgemart and Fudgeflix merged into a company called Fudgeworld. </a:t>
            </a:r>
          </a:p>
          <a:p>
            <a:pPr>
              <a:buFont typeface="Arial" panose="020B0604020202020204" pitchFamily="34" charset="0"/>
              <a:buChar char="•"/>
            </a:pPr>
            <a:r>
              <a:rPr lang="en-US" sz="1800">
                <a:solidFill>
                  <a:schemeClr val="tx1"/>
                </a:solidFill>
              </a:rPr>
              <a:t> Fudgemart was a retail store that sells different products from their stores. </a:t>
            </a:r>
          </a:p>
          <a:p>
            <a:pPr>
              <a:buFont typeface="Arial" panose="020B0604020202020204" pitchFamily="34" charset="0"/>
              <a:buChar char="•"/>
            </a:pPr>
            <a:r>
              <a:rPr lang="en-US" sz="1800">
                <a:solidFill>
                  <a:schemeClr val="tx1"/>
                </a:solidFill>
              </a:rPr>
              <a:t> Fudgeflix is a company that allows for DVD rentals and also offers some streaming services as well. </a:t>
            </a:r>
          </a:p>
          <a:p>
            <a:pPr marL="0" indent="0">
              <a:buNone/>
            </a:pPr>
            <a:endParaRPr lang="en-US" sz="1800">
              <a:solidFill>
                <a:schemeClr val="tx1"/>
              </a:solidFill>
            </a:endParaRPr>
          </a:p>
        </p:txBody>
      </p:sp>
      <p:pic>
        <p:nvPicPr>
          <p:cNvPr id="7" name="Picture 6" descr="A red text on a black background&#10;&#10;Description automatically generated">
            <a:extLst>
              <a:ext uri="{FF2B5EF4-FFF2-40B4-BE49-F238E27FC236}">
                <a16:creationId xmlns:a16="http://schemas.microsoft.com/office/drawing/2014/main" id="{98C6DC49-4441-108E-C1EE-DAA79126D9D3}"/>
              </a:ext>
            </a:extLst>
          </p:cNvPr>
          <p:cNvPicPr>
            <a:picLocks noChangeAspect="1"/>
          </p:cNvPicPr>
          <p:nvPr/>
        </p:nvPicPr>
        <p:blipFill>
          <a:blip r:embed="rId2"/>
          <a:stretch>
            <a:fillRect/>
          </a:stretch>
        </p:blipFill>
        <p:spPr>
          <a:xfrm>
            <a:off x="7611900" y="869236"/>
            <a:ext cx="3930805" cy="2173127"/>
          </a:xfrm>
          <a:prstGeom prst="rect">
            <a:avLst/>
          </a:prstGeom>
        </p:spPr>
      </p:pic>
      <p:pic>
        <p:nvPicPr>
          <p:cNvPr id="5" name="Picture 4" descr="A close-up of a walmart store&#10;&#10;Description automatically generated">
            <a:extLst>
              <a:ext uri="{FF2B5EF4-FFF2-40B4-BE49-F238E27FC236}">
                <a16:creationId xmlns:a16="http://schemas.microsoft.com/office/drawing/2014/main" id="{B4E1EE7B-1763-9D86-56F7-C12F4BC3FE99}"/>
              </a:ext>
            </a:extLst>
          </p:cNvPr>
          <p:cNvPicPr>
            <a:picLocks noChangeAspect="1"/>
          </p:cNvPicPr>
          <p:nvPr/>
        </p:nvPicPr>
        <p:blipFill>
          <a:blip r:embed="rId3"/>
          <a:stretch>
            <a:fillRect/>
          </a:stretch>
        </p:blipFill>
        <p:spPr>
          <a:xfrm>
            <a:off x="7611905" y="3866119"/>
            <a:ext cx="3936614" cy="2092621"/>
          </a:xfrm>
          <a:prstGeom prst="rect">
            <a:avLst/>
          </a:prstGeom>
        </p:spPr>
      </p:pic>
    </p:spTree>
    <p:extLst>
      <p:ext uri="{BB962C8B-B14F-4D97-AF65-F5344CB8AC3E}">
        <p14:creationId xmlns:p14="http://schemas.microsoft.com/office/powerpoint/2010/main" val="6235747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4B15-05E6-88A2-743C-68895B6B30C2}"/>
              </a:ext>
            </a:extLst>
          </p:cNvPr>
          <p:cNvSpPr>
            <a:spLocks noGrp="1"/>
          </p:cNvSpPr>
          <p:nvPr>
            <p:ph type="title"/>
          </p:nvPr>
        </p:nvSpPr>
        <p:spPr/>
        <p:txBody>
          <a:bodyPr/>
          <a:lstStyle/>
          <a:p>
            <a:r>
              <a:rPr lang="en-US"/>
              <a:t>Fudgeworld – Data Warehouse</a:t>
            </a:r>
            <a:endParaRPr lang="en-US" dirty="0"/>
          </a:p>
        </p:txBody>
      </p:sp>
      <p:graphicFrame>
        <p:nvGraphicFramePr>
          <p:cNvPr id="7" name="Content Placeholder 2">
            <a:extLst>
              <a:ext uri="{FF2B5EF4-FFF2-40B4-BE49-F238E27FC236}">
                <a16:creationId xmlns:a16="http://schemas.microsoft.com/office/drawing/2014/main" id="{E1281A54-7134-67DC-5D7A-D88328A6DB7E}"/>
              </a:ext>
            </a:extLst>
          </p:cNvPr>
          <p:cNvGraphicFramePr>
            <a:graphicFrameLocks noGrp="1"/>
          </p:cNvGraphicFramePr>
          <p:nvPr>
            <p:ph idx="1"/>
          </p:nvPr>
        </p:nvGraphicFramePr>
        <p:xfrm>
          <a:off x="1097280" y="2108201"/>
          <a:ext cx="64516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ackage of candy on a white background&#10;&#10;Description automatically generated">
            <a:extLst>
              <a:ext uri="{FF2B5EF4-FFF2-40B4-BE49-F238E27FC236}">
                <a16:creationId xmlns:a16="http://schemas.microsoft.com/office/drawing/2014/main" id="{49F850FC-CC1B-9F34-331A-349A768F16D8}"/>
              </a:ext>
            </a:extLst>
          </p:cNvPr>
          <p:cNvPicPr>
            <a:picLocks noChangeAspect="1"/>
          </p:cNvPicPr>
          <p:nvPr/>
        </p:nvPicPr>
        <p:blipFill>
          <a:blip r:embed="rId7"/>
          <a:stretch>
            <a:fillRect/>
          </a:stretch>
        </p:blipFill>
        <p:spPr>
          <a:xfrm>
            <a:off x="7741920" y="2890023"/>
            <a:ext cx="4185920" cy="2024941"/>
          </a:xfrm>
          <a:prstGeom prst="rect">
            <a:avLst/>
          </a:prstGeom>
        </p:spPr>
      </p:pic>
    </p:spTree>
    <p:extLst>
      <p:ext uri="{BB962C8B-B14F-4D97-AF65-F5344CB8AC3E}">
        <p14:creationId xmlns:p14="http://schemas.microsoft.com/office/powerpoint/2010/main" val="237989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CC61C0-DCB7-99D5-CB67-8C6819A32AA1}"/>
              </a:ext>
            </a:extLst>
          </p:cNvPr>
          <p:cNvSpPr>
            <a:spLocks noGrp="1"/>
          </p:cNvSpPr>
          <p:nvPr>
            <p:ph type="title"/>
          </p:nvPr>
        </p:nvSpPr>
        <p:spPr>
          <a:xfrm>
            <a:off x="643467" y="516835"/>
            <a:ext cx="3448259" cy="1666501"/>
          </a:xfrm>
        </p:spPr>
        <p:txBody>
          <a:bodyPr>
            <a:normAutofit/>
          </a:bodyPr>
          <a:lstStyle/>
          <a:p>
            <a:r>
              <a:rPr lang="en-US" sz="3400">
                <a:solidFill>
                  <a:srgbClr val="FFFFFF"/>
                </a:solidFill>
              </a:rPr>
              <a:t>FudgeWorld – High Level Dimensional Model	</a:t>
            </a:r>
          </a:p>
        </p:txBody>
      </p:sp>
      <p:cxnSp>
        <p:nvCxnSpPr>
          <p:cNvPr id="1033" name="Straight Connector 103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C5E190-C09A-62C8-7910-382372628652}"/>
              </a:ext>
            </a:extLst>
          </p:cNvPr>
          <p:cNvSpPr>
            <a:spLocks noGrp="1"/>
          </p:cNvSpPr>
          <p:nvPr>
            <p:ph idx="1"/>
          </p:nvPr>
        </p:nvSpPr>
        <p:spPr>
          <a:xfrm>
            <a:off x="643467" y="2546224"/>
            <a:ext cx="3448259" cy="3342747"/>
          </a:xfrm>
        </p:spPr>
        <p:txBody>
          <a:bodyPr>
            <a:normAutofit/>
          </a:bodyPr>
          <a:lstStyle/>
          <a:p>
            <a:pPr>
              <a:buFont typeface="Arial" panose="020B0604020202020204" pitchFamily="34" charset="0"/>
              <a:buChar char="•"/>
            </a:pPr>
            <a:r>
              <a:rPr lang="en-US" sz="1800">
                <a:solidFill>
                  <a:srgbClr val="FFFFFF"/>
                </a:solidFill>
              </a:rPr>
              <a:t> Fact Sales</a:t>
            </a:r>
          </a:p>
          <a:p>
            <a:pPr>
              <a:buFont typeface="Arial" panose="020B0604020202020204" pitchFamily="34" charset="0"/>
              <a:buChar char="•"/>
            </a:pPr>
            <a:r>
              <a:rPr lang="en-US" sz="1800">
                <a:solidFill>
                  <a:srgbClr val="FFFFFF"/>
                </a:solidFill>
              </a:rPr>
              <a:t> Customer Dimension</a:t>
            </a:r>
          </a:p>
          <a:p>
            <a:pPr>
              <a:buFont typeface="Arial" panose="020B0604020202020204" pitchFamily="34" charset="0"/>
              <a:buChar char="•"/>
            </a:pPr>
            <a:r>
              <a:rPr lang="en-US" sz="1800">
                <a:solidFill>
                  <a:srgbClr val="FFFFFF"/>
                </a:solidFill>
              </a:rPr>
              <a:t> Product Dimension</a:t>
            </a:r>
          </a:p>
          <a:p>
            <a:pPr>
              <a:buFont typeface="Arial" panose="020B0604020202020204" pitchFamily="34" charset="0"/>
              <a:buChar char="•"/>
            </a:pPr>
            <a:r>
              <a:rPr lang="en-US" sz="1800">
                <a:solidFill>
                  <a:srgbClr val="FFFFFF"/>
                </a:solidFill>
              </a:rPr>
              <a:t> Date Dimension</a:t>
            </a:r>
          </a:p>
        </p:txBody>
      </p:sp>
      <p:pic>
        <p:nvPicPr>
          <p:cNvPr id="1026" name="Picture 2">
            <a:extLst>
              <a:ext uri="{FF2B5EF4-FFF2-40B4-BE49-F238E27FC236}">
                <a16:creationId xmlns:a16="http://schemas.microsoft.com/office/drawing/2014/main" id="{C728A44C-FA06-5C5D-57E6-B06A919ACF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30" r="12145"/>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583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9BE5-0A1A-381A-0AC9-B4CE2A54EAB9}"/>
              </a:ext>
            </a:extLst>
          </p:cNvPr>
          <p:cNvSpPr>
            <a:spLocks noGrp="1"/>
          </p:cNvSpPr>
          <p:nvPr>
            <p:ph type="title"/>
          </p:nvPr>
        </p:nvSpPr>
        <p:spPr>
          <a:xfrm>
            <a:off x="1097280" y="286603"/>
            <a:ext cx="10058400" cy="1285875"/>
          </a:xfrm>
        </p:spPr>
        <p:txBody>
          <a:bodyPr>
            <a:normAutofit fontScale="90000"/>
          </a:bodyPr>
          <a:lstStyle/>
          <a:p>
            <a:r>
              <a:rPr lang="en-US" dirty="0" err="1"/>
              <a:t>FudgeWorld</a:t>
            </a:r>
            <a:r>
              <a:rPr lang="en-US" dirty="0"/>
              <a:t> – High Dimensional Model</a:t>
            </a:r>
          </a:p>
        </p:txBody>
      </p:sp>
      <p:pic>
        <p:nvPicPr>
          <p:cNvPr id="5" name="Content Placeholder 4" descr="A screenshot of a computer&#10;&#10;Description automatically generated">
            <a:extLst>
              <a:ext uri="{FF2B5EF4-FFF2-40B4-BE49-F238E27FC236}">
                <a16:creationId xmlns:a16="http://schemas.microsoft.com/office/drawing/2014/main" id="{BBF980CF-4DA4-9797-516B-29B96D4C0F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348" y="2099699"/>
            <a:ext cx="8143875" cy="1285875"/>
          </a:xfrm>
        </p:spPr>
      </p:pic>
      <p:pic>
        <p:nvPicPr>
          <p:cNvPr id="7" name="Picture 6" descr="A screenshot of a computer&#10;&#10;Description automatically generated">
            <a:extLst>
              <a:ext uri="{FF2B5EF4-FFF2-40B4-BE49-F238E27FC236}">
                <a16:creationId xmlns:a16="http://schemas.microsoft.com/office/drawing/2014/main" id="{050A80EB-A0FF-E014-A23B-35CE5A31F64F}"/>
              </a:ext>
            </a:extLst>
          </p:cNvPr>
          <p:cNvPicPr>
            <a:picLocks noChangeAspect="1"/>
          </p:cNvPicPr>
          <p:nvPr/>
        </p:nvPicPr>
        <p:blipFill rotWithShape="1">
          <a:blip r:embed="rId3">
            <a:extLst>
              <a:ext uri="{28A0092B-C50C-407E-A947-70E740481C1C}">
                <a14:useLocalDpi xmlns:a14="http://schemas.microsoft.com/office/drawing/2010/main" val="0"/>
              </a:ext>
            </a:extLst>
          </a:blip>
          <a:srcRect b="16375"/>
          <a:stretch/>
        </p:blipFill>
        <p:spPr>
          <a:xfrm>
            <a:off x="1806348" y="3667125"/>
            <a:ext cx="8667750" cy="2668361"/>
          </a:xfrm>
          <a:prstGeom prst="rect">
            <a:avLst/>
          </a:prstGeom>
        </p:spPr>
      </p:pic>
    </p:spTree>
    <p:extLst>
      <p:ext uri="{BB962C8B-B14F-4D97-AF65-F5344CB8AC3E}">
        <p14:creationId xmlns:p14="http://schemas.microsoft.com/office/powerpoint/2010/main" val="48527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3393-F82B-E7BD-DA0F-9E1C346E134E}"/>
              </a:ext>
            </a:extLst>
          </p:cNvPr>
          <p:cNvSpPr>
            <a:spLocks noGrp="1"/>
          </p:cNvSpPr>
          <p:nvPr>
            <p:ph type="title"/>
          </p:nvPr>
        </p:nvSpPr>
        <p:spPr/>
        <p:txBody>
          <a:bodyPr>
            <a:normAutofit fontScale="90000"/>
          </a:bodyPr>
          <a:lstStyle/>
          <a:p>
            <a:r>
              <a:rPr lang="en-US" dirty="0" err="1"/>
              <a:t>FudgeWorld</a:t>
            </a:r>
            <a:r>
              <a:rPr lang="en-US" dirty="0"/>
              <a:t> – Detailed Dimensional Model</a:t>
            </a:r>
          </a:p>
        </p:txBody>
      </p:sp>
      <p:pic>
        <p:nvPicPr>
          <p:cNvPr id="7" name="Content Placeholder 6" descr="A screenshot of a computer&#10;&#10;Description automatically generated">
            <a:extLst>
              <a:ext uri="{FF2B5EF4-FFF2-40B4-BE49-F238E27FC236}">
                <a16:creationId xmlns:a16="http://schemas.microsoft.com/office/drawing/2014/main" id="{A2851F3F-1DEA-75F2-A24B-0899497CBA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761" y="2108200"/>
            <a:ext cx="10539053" cy="3976716"/>
          </a:xfrm>
        </p:spPr>
      </p:pic>
    </p:spTree>
    <p:extLst>
      <p:ext uri="{BB962C8B-B14F-4D97-AF65-F5344CB8AC3E}">
        <p14:creationId xmlns:p14="http://schemas.microsoft.com/office/powerpoint/2010/main" val="311387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3280-F2EC-FFB1-F700-15798858295E}"/>
              </a:ext>
            </a:extLst>
          </p:cNvPr>
          <p:cNvSpPr>
            <a:spLocks noGrp="1"/>
          </p:cNvSpPr>
          <p:nvPr>
            <p:ph type="title"/>
          </p:nvPr>
        </p:nvSpPr>
        <p:spPr>
          <a:xfrm>
            <a:off x="579966" y="0"/>
            <a:ext cx="3517567" cy="2093975"/>
          </a:xfrm>
        </p:spPr>
        <p:txBody>
          <a:bodyPr>
            <a:noAutofit/>
          </a:bodyPr>
          <a:lstStyle/>
          <a:p>
            <a:r>
              <a:rPr lang="en-US" dirty="0" err="1"/>
              <a:t>Fudgeworld</a:t>
            </a:r>
            <a:r>
              <a:rPr lang="en-US" dirty="0"/>
              <a:t> Data Warehouse - ETL</a:t>
            </a:r>
          </a:p>
        </p:txBody>
      </p:sp>
      <p:sp>
        <p:nvSpPr>
          <p:cNvPr id="3" name="Content Placeholder 2">
            <a:extLst>
              <a:ext uri="{FF2B5EF4-FFF2-40B4-BE49-F238E27FC236}">
                <a16:creationId xmlns:a16="http://schemas.microsoft.com/office/drawing/2014/main" id="{FDEF367C-E08C-196F-AF14-06F9A3081A10}"/>
              </a:ext>
            </a:extLst>
          </p:cNvPr>
          <p:cNvSpPr>
            <a:spLocks noGrp="1"/>
          </p:cNvSpPr>
          <p:nvPr>
            <p:ph idx="1"/>
          </p:nvPr>
        </p:nvSpPr>
        <p:spPr>
          <a:xfrm>
            <a:off x="132206" y="2425700"/>
            <a:ext cx="4338194" cy="4216399"/>
          </a:xfrm>
        </p:spPr>
        <p:txBody>
          <a:bodyPr>
            <a:normAutofit/>
          </a:bodyPr>
          <a:lstStyle/>
          <a:p>
            <a:r>
              <a:rPr lang="en-US" dirty="0">
                <a:solidFill>
                  <a:schemeClr val="bg1"/>
                </a:solidFill>
              </a:rPr>
              <a:t>We utilized Extract, Transform, Load (ETL) to move and transform the data from the original database to a stage database and then finally into the </a:t>
            </a:r>
            <a:r>
              <a:rPr lang="en-US" dirty="0" err="1">
                <a:solidFill>
                  <a:schemeClr val="bg1"/>
                </a:solidFill>
              </a:rPr>
              <a:t>Fudgeworld</a:t>
            </a:r>
            <a:r>
              <a:rPr lang="en-US" dirty="0">
                <a:solidFill>
                  <a:schemeClr val="bg1"/>
                </a:solidFill>
              </a:rPr>
              <a:t> Data Warehouse. </a:t>
            </a:r>
          </a:p>
          <a:p>
            <a:r>
              <a:rPr lang="en-US" dirty="0">
                <a:solidFill>
                  <a:schemeClr val="bg1"/>
                </a:solidFill>
              </a:rPr>
              <a:t>ETL was complicated because we were creating a data warehouse from two merged companies and data formatting was a problem. </a:t>
            </a:r>
          </a:p>
        </p:txBody>
      </p:sp>
      <p:pic>
        <p:nvPicPr>
          <p:cNvPr id="9" name="Picture 8" descr="A screenshot of a computer&#10;&#10;Description automatically generated">
            <a:extLst>
              <a:ext uri="{FF2B5EF4-FFF2-40B4-BE49-F238E27FC236}">
                <a16:creationId xmlns:a16="http://schemas.microsoft.com/office/drawing/2014/main" id="{FA866B96-95FF-16C0-426A-E9409FADD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172" y="-117940"/>
            <a:ext cx="7506827" cy="3812740"/>
          </a:xfrm>
          <a:prstGeom prst="rect">
            <a:avLst/>
          </a:prstGeom>
        </p:spPr>
      </p:pic>
      <p:pic>
        <p:nvPicPr>
          <p:cNvPr id="11" name="Picture 10" descr="A diagram of a product&#10;&#10;Description automatically generated">
            <a:extLst>
              <a:ext uri="{FF2B5EF4-FFF2-40B4-BE49-F238E27FC236}">
                <a16:creationId xmlns:a16="http://schemas.microsoft.com/office/drawing/2014/main" id="{A86C8D77-0DA7-FB6A-EFD2-BD268C64D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715" y="3514258"/>
            <a:ext cx="5249008" cy="3343742"/>
          </a:xfrm>
          <a:prstGeom prst="rect">
            <a:avLst/>
          </a:prstGeom>
        </p:spPr>
      </p:pic>
    </p:spTree>
    <p:extLst>
      <p:ext uri="{BB962C8B-B14F-4D97-AF65-F5344CB8AC3E}">
        <p14:creationId xmlns:p14="http://schemas.microsoft.com/office/powerpoint/2010/main" val="243560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B450-CBC7-ADC0-309F-A9F462FCB34E}"/>
              </a:ext>
            </a:extLst>
          </p:cNvPr>
          <p:cNvSpPr>
            <a:spLocks noGrp="1"/>
          </p:cNvSpPr>
          <p:nvPr>
            <p:ph type="title"/>
          </p:nvPr>
        </p:nvSpPr>
        <p:spPr/>
        <p:txBody>
          <a:bodyPr>
            <a:normAutofit fontScale="90000"/>
          </a:bodyPr>
          <a:lstStyle/>
          <a:p>
            <a:r>
              <a:rPr lang="en-US" dirty="0" err="1"/>
              <a:t>Fudgeworld</a:t>
            </a:r>
            <a:r>
              <a:rPr lang="en-US" dirty="0"/>
              <a:t> – MOLAP Cube | Star Schema</a:t>
            </a:r>
          </a:p>
        </p:txBody>
      </p:sp>
      <p:pic>
        <p:nvPicPr>
          <p:cNvPr id="7" name="Picture 6">
            <a:extLst>
              <a:ext uri="{FF2B5EF4-FFF2-40B4-BE49-F238E27FC236}">
                <a16:creationId xmlns:a16="http://schemas.microsoft.com/office/drawing/2014/main" id="{46A2FBBD-2C26-6F65-33EE-D8693BCB0FFF}"/>
              </a:ext>
            </a:extLst>
          </p:cNvPr>
          <p:cNvPicPr>
            <a:picLocks noChangeAspect="1"/>
          </p:cNvPicPr>
          <p:nvPr/>
        </p:nvPicPr>
        <p:blipFill>
          <a:blip r:embed="rId2"/>
          <a:stretch>
            <a:fillRect/>
          </a:stretch>
        </p:blipFill>
        <p:spPr>
          <a:xfrm>
            <a:off x="5076498" y="1961804"/>
            <a:ext cx="3142593" cy="442237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6D06145-6136-291C-7DCC-B645666A4BCE}"/>
              </a:ext>
            </a:extLst>
          </p:cNvPr>
          <p:cNvPicPr>
            <a:picLocks noChangeAspect="1"/>
          </p:cNvPicPr>
          <p:nvPr/>
        </p:nvPicPr>
        <p:blipFill>
          <a:blip r:embed="rId3"/>
          <a:stretch>
            <a:fillRect/>
          </a:stretch>
        </p:blipFill>
        <p:spPr>
          <a:xfrm>
            <a:off x="8455230" y="2126801"/>
            <a:ext cx="3142593" cy="4257374"/>
          </a:xfrm>
          <a:prstGeom prst="rect">
            <a:avLst/>
          </a:prstGeom>
        </p:spPr>
      </p:pic>
      <p:pic>
        <p:nvPicPr>
          <p:cNvPr id="13" name="Content Placeholder 12" descr="A screenshot of a computer&#10;&#10;Description automatically generated">
            <a:extLst>
              <a:ext uri="{FF2B5EF4-FFF2-40B4-BE49-F238E27FC236}">
                <a16:creationId xmlns:a16="http://schemas.microsoft.com/office/drawing/2014/main" id="{C782545E-1E6A-3FAB-E8C3-CD2CB31E4F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06864" y="2126801"/>
            <a:ext cx="3281514" cy="4257374"/>
          </a:xfrm>
        </p:spPr>
      </p:pic>
    </p:spTree>
    <p:extLst>
      <p:ext uri="{BB962C8B-B14F-4D97-AF65-F5344CB8AC3E}">
        <p14:creationId xmlns:p14="http://schemas.microsoft.com/office/powerpoint/2010/main" val="3342092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6B296-6D82-5900-8718-0AFD40D016D5}"/>
              </a:ext>
            </a:extLst>
          </p:cNvPr>
          <p:cNvSpPr>
            <a:spLocks noGrp="1"/>
          </p:cNvSpPr>
          <p:nvPr>
            <p:ph type="title"/>
          </p:nvPr>
        </p:nvSpPr>
        <p:spPr>
          <a:xfrm>
            <a:off x="6411685" y="634946"/>
            <a:ext cx="5127171" cy="1450757"/>
          </a:xfrm>
        </p:spPr>
        <p:txBody>
          <a:bodyPr>
            <a:normAutofit/>
          </a:bodyPr>
          <a:lstStyle/>
          <a:p>
            <a:r>
              <a:rPr lang="en-US" sz="4900" err="1"/>
              <a:t>FudgeWorld</a:t>
            </a:r>
            <a:r>
              <a:rPr lang="en-US" sz="4900"/>
              <a:t> – Key Sales Questions</a:t>
            </a:r>
          </a:p>
        </p:txBody>
      </p:sp>
      <p:pic>
        <p:nvPicPr>
          <p:cNvPr id="5" name="Picture 4">
            <a:extLst>
              <a:ext uri="{FF2B5EF4-FFF2-40B4-BE49-F238E27FC236}">
                <a16:creationId xmlns:a16="http://schemas.microsoft.com/office/drawing/2014/main" id="{E16D0E53-AD85-1220-FB56-B2673549E717}"/>
              </a:ext>
            </a:extLst>
          </p:cNvPr>
          <p:cNvPicPr>
            <a:picLocks noChangeAspect="1"/>
          </p:cNvPicPr>
          <p:nvPr/>
        </p:nvPicPr>
        <p:blipFill>
          <a:blip r:embed="rId2"/>
          <a:stretch>
            <a:fillRect/>
          </a:stretch>
        </p:blipFill>
        <p:spPr>
          <a:xfrm>
            <a:off x="643192" y="1785529"/>
            <a:ext cx="5115347" cy="2966901"/>
          </a:xfrm>
          <a:prstGeom prst="rect">
            <a:avLst/>
          </a:prstGeom>
        </p:spPr>
      </p:pic>
      <p:cxnSp>
        <p:nvCxnSpPr>
          <p:cNvPr id="16"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09AD4E-E8C5-F14B-FB33-0D9ADB8BEB0A}"/>
              </a:ext>
            </a:extLst>
          </p:cNvPr>
          <p:cNvSpPr>
            <a:spLocks noGrp="1"/>
          </p:cNvSpPr>
          <p:nvPr>
            <p:ph idx="1"/>
          </p:nvPr>
        </p:nvSpPr>
        <p:spPr>
          <a:xfrm>
            <a:off x="6411684" y="2407436"/>
            <a:ext cx="5127172" cy="3461658"/>
          </a:xfrm>
        </p:spPr>
        <p:txBody>
          <a:bodyPr vert="horz" lIns="0" tIns="45720" rIns="0" bIns="45720" rtlCol="0" anchor="t">
            <a:normAutofit lnSpcReduction="10000"/>
          </a:bodyPr>
          <a:lstStyle/>
          <a:p>
            <a:pPr>
              <a:lnSpc>
                <a:spcPct val="90000"/>
              </a:lnSpc>
              <a:buFont typeface="Arial" panose="020B0604020202020204" pitchFamily="34" charset="0"/>
              <a:buChar char="•"/>
            </a:pPr>
            <a:r>
              <a:rPr lang="en-US" dirty="0"/>
              <a:t> What was the most profitable year, quarter, and month for </a:t>
            </a:r>
            <a:r>
              <a:rPr lang="en-US" dirty="0" err="1"/>
              <a:t>Fudgeworld</a:t>
            </a:r>
            <a:r>
              <a:rPr lang="en-US" dirty="0"/>
              <a:t> (</a:t>
            </a:r>
            <a:r>
              <a:rPr lang="en-US" dirty="0" err="1"/>
              <a:t>fudgemart</a:t>
            </a:r>
            <a:r>
              <a:rPr lang="en-US" dirty="0"/>
              <a:t> &amp; </a:t>
            </a:r>
            <a:r>
              <a:rPr lang="en-US" dirty="0" err="1"/>
              <a:t>fudgeflix</a:t>
            </a:r>
            <a:r>
              <a:rPr lang="en-US" dirty="0"/>
              <a:t> respectively)?</a:t>
            </a:r>
          </a:p>
          <a:p>
            <a:pPr>
              <a:lnSpc>
                <a:spcPct val="90000"/>
              </a:lnSpc>
              <a:buFont typeface="Arial" panose="020B0604020202020204" pitchFamily="34" charset="0"/>
              <a:buChar char="•"/>
            </a:pPr>
            <a:r>
              <a:rPr lang="en-US" dirty="0"/>
              <a:t> What are the most profitable departments in the </a:t>
            </a:r>
            <a:r>
              <a:rPr lang="en-US" dirty="0" err="1"/>
              <a:t>Fudgeworld</a:t>
            </a:r>
            <a:r>
              <a:rPr lang="en-US" dirty="0"/>
              <a:t>?</a:t>
            </a:r>
          </a:p>
          <a:p>
            <a:pPr>
              <a:lnSpc>
                <a:spcPct val="90000"/>
              </a:lnSpc>
              <a:buFont typeface="Arial" panose="020B0604020202020204" pitchFamily="34" charset="0"/>
              <a:buChar char="•"/>
            </a:pPr>
            <a:r>
              <a:rPr lang="en-US" dirty="0"/>
              <a:t>Which state(s) have the highest sales by year? </a:t>
            </a:r>
          </a:p>
          <a:p>
            <a:pPr>
              <a:lnSpc>
                <a:spcPct val="90000"/>
              </a:lnSpc>
              <a:buFont typeface="Arial" panose="020B0604020202020204" pitchFamily="34" charset="0"/>
              <a:buChar char="•"/>
            </a:pPr>
            <a:r>
              <a:rPr lang="en-US" dirty="0"/>
              <a:t>What are our top cities in terms of revenue and profitability? </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2118456"/>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179</TotalTime>
  <Words>378</Words>
  <Application>Microsoft Office PowerPoint</Application>
  <PresentationFormat>Widescreen</PresentationFormat>
  <Paragraphs>32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Garamond</vt:lpstr>
      <vt:lpstr>RetrospectVTI</vt:lpstr>
      <vt:lpstr>FudgeWorld</vt:lpstr>
      <vt:lpstr>Fudgeworld - Background</vt:lpstr>
      <vt:lpstr>Fudgeworld – Data Warehouse</vt:lpstr>
      <vt:lpstr>FudgeWorld – High Level Dimensional Model </vt:lpstr>
      <vt:lpstr>FudgeWorld – High Dimensional Model</vt:lpstr>
      <vt:lpstr>FudgeWorld – Detailed Dimensional Model</vt:lpstr>
      <vt:lpstr>Fudgeworld Data Warehouse - ETL</vt:lpstr>
      <vt:lpstr>Fudgeworld – MOLAP Cube | Star Schema</vt:lpstr>
      <vt:lpstr>FudgeWorld – Key Sales Questions</vt:lpstr>
      <vt:lpstr>FudgeWorld – Sales by Year </vt:lpstr>
      <vt:lpstr>PowerPoint Presentation</vt:lpstr>
      <vt:lpstr>Issues / Improvements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FudgeWorld</dc:title>
  <dc:creator>Jacob Conard</dc:creator>
  <cp:lastModifiedBy>Meichan Huang</cp:lastModifiedBy>
  <cp:revision>82</cp:revision>
  <dcterms:created xsi:type="dcterms:W3CDTF">2023-09-13T18:10:59Z</dcterms:created>
  <dcterms:modified xsi:type="dcterms:W3CDTF">2023-09-17T20:01:34Z</dcterms:modified>
</cp:coreProperties>
</file>